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9" r:id="rId7"/>
    <p:sldId id="263" r:id="rId8"/>
    <p:sldId id="270" r:id="rId9"/>
    <p:sldId id="264" r:id="rId10"/>
    <p:sldId id="271" r:id="rId11"/>
    <p:sldId id="265" r:id="rId12"/>
    <p:sldId id="272" r:id="rId13"/>
    <p:sldId id="266" r:id="rId14"/>
    <p:sldId id="273" r:id="rId15"/>
    <p:sldId id="268" r:id="rId16"/>
    <p:sldId id="274" r:id="rId17"/>
    <p:sldId id="267" r:id="rId18"/>
    <p:sldId id="280" r:id="rId19"/>
    <p:sldId id="275" r:id="rId20"/>
    <p:sldId id="281" r:id="rId21"/>
    <p:sldId id="276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77" r:id="rId32"/>
    <p:sldId id="291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6E32-EFB3-46AE-846E-9E72F407BA7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588D9-BD69-4989-B074-61EEF50AF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86;&#1082;&#1091;&#1084;&#1077;&#1085;&#1090;&#1099;\&#1052;&#1086;&#1080;%20&#1083;&#1077;&#1082;&#1094;&#1080;&#1080;\6%20&#1082;&#1083;&#1072;&#1089;&#1089;\&#1053;&#1086;&#1074;.%20&#1080;&#1089;&#1090;\&#1060;&#1077;&#1086;&#1076;%20&#1086;-&#1074;&#1086;\&#1086;&#1090;&#1082;&#1088;&#1099;&#1090;%20&#1091;&#1088;&#1086;&#1082;\&#1076;&#1083;&#1103;%20&#1090;&#1091;&#1088;&#1085;&#1080;&#1088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86;&#1084;&#1087;&#1100;&#1102;&#1090;&#1077;&#1088;\Desktop\&#1091;&#1088;&#1086;&#1082;\&#1090;&#1072;&#1085;&#1077;&#1094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86;&#1082;&#1091;&#1084;&#1077;&#1085;&#1090;&#1099;\&#1052;&#1086;&#1080;%20&#1083;&#1077;&#1082;&#1094;&#1080;&#1080;\6%20&#1082;&#1083;&#1072;&#1089;&#1089;\&#1053;&#1086;&#1074;.%20&#1080;&#1089;&#1090;\&#1060;&#1077;&#1086;&#1076;%20&#1086;-&#1074;&#1086;\&#1086;&#1090;&#1082;&#1088;&#1099;&#1090;%20&#1091;&#1088;&#1086;&#1082;\&#1076;&#1083;&#1103;%20&#1090;&#1091;&#1088;&#1085;&#1080;&#1088;&#1072;.mp3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86;&#1082;&#1091;&#1084;&#1077;&#1085;&#1090;&#1099;\&#1052;&#1086;&#1080;%20&#1083;&#1077;&#1082;&#1094;&#1080;&#1080;\6%20&#1082;&#1083;&#1072;&#1089;&#1089;\&#1053;&#1086;&#1074;.%20&#1080;&#1089;&#1090;\&#1060;&#1077;&#1086;&#1076;%20&#1086;-&#1074;&#1086;\&#1086;&#1090;&#1082;&#1088;&#1099;&#1090;%20&#1091;&#1088;&#1086;&#1082;\&#1076;&#1083;&#1103;%20&#1090;&#1091;&#1088;&#1085;&#1080;&#1088;&#1072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86;&#1082;&#1091;&#1084;&#1077;&#1085;&#1090;&#1099;\&#1052;&#1086;&#1080;%20&#1083;&#1077;&#1082;&#1094;&#1080;&#1080;\6%20&#1082;&#1083;&#1072;&#1089;&#1089;\&#1053;&#1086;&#1074;.%20&#1080;&#1089;&#1090;\&#1060;&#1077;&#1086;&#1076;%20&#1086;-&#1074;&#1086;\&#1086;&#1090;&#1082;&#1088;&#1099;&#1090;%20&#1091;&#1088;&#1086;&#1082;\&#1083;&#1080;&#1088;&#1080;&#1082;&#1072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86;&#1082;&#1091;&#1084;&#1077;&#1085;&#1090;&#1099;\&#1052;&#1086;&#1080;%20&#1083;&#1077;&#1082;&#1094;&#1080;&#1080;\6%20&#1082;&#1083;&#1072;&#1089;&#1089;\&#1053;&#1086;&#1074;.%20&#1080;&#1089;&#1090;\&#1060;&#1077;&#1086;&#1076;%20&#1086;-&#1074;&#1086;\&#1086;&#1090;&#1082;&#1088;&#1099;&#1090;%20&#1091;&#1088;&#1086;&#1082;\&#1083;&#1080;&#1088;&#1080;&#1082;&#1072;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86;&#1082;&#1091;&#1084;&#1077;&#1085;&#1090;&#1099;\&#1052;&#1086;&#1080;%20&#1083;&#1077;&#1082;&#1094;&#1080;&#1080;\6%20&#1082;&#1083;&#1072;&#1089;&#1089;\&#1053;&#1086;&#1074;.%20&#1080;&#1089;&#1090;\&#1060;&#1077;&#1086;&#1076;%20&#1086;-&#1074;&#1086;\&#1086;&#1090;&#1082;&#1088;&#1099;&#1090;%20&#1091;&#1088;&#1086;&#1082;\&#1076;&#1083;&#1103;%20&#1090;&#1091;&#1088;&#1085;&#1080;&#1088;&#1072;.mp3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Picture 2" descr="C:\Users\Компьютер\Desktop\06052a31d5b3aa37ccdd2b83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85120"/>
            <a:ext cx="8001056" cy="6672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285728"/>
            <a:ext cx="685804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8000" b="1" dirty="0" smtClean="0">
                <a:solidFill>
                  <a:srgbClr val="FF0000"/>
                </a:solidFill>
                <a:latin typeface="DrPoDecorRu" pitchFamily="2" charset="0"/>
              </a:rPr>
              <a:t>Р</a:t>
            </a:r>
            <a:r>
              <a:rPr lang="ru-RU" sz="8000" b="1" dirty="0" smtClean="0">
                <a:latin typeface="DrPoDecorRu" pitchFamily="2" charset="0"/>
              </a:rPr>
              <a:t>ыцарский турнир</a:t>
            </a:r>
          </a:p>
          <a:p>
            <a:pPr algn="ctr">
              <a:lnSpc>
                <a:spcPts val="5000"/>
              </a:lnSpc>
            </a:pPr>
            <a:r>
              <a:rPr lang="ru-RU" sz="8000" b="1" dirty="0" smtClean="0">
                <a:latin typeface="DrPoDecorRu" pitchFamily="2" charset="0"/>
              </a:rPr>
              <a:t>(урок-состязание)</a:t>
            </a:r>
            <a:endParaRPr lang="ru-RU" sz="8000" b="1" dirty="0">
              <a:latin typeface="DrPoDecorRu" pitchFamily="2" charset="0"/>
            </a:endParaRPr>
          </a:p>
        </p:txBody>
      </p:sp>
      <p:pic>
        <p:nvPicPr>
          <p:cNvPr id="7" name="для турни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2958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2 Тур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200026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Бои на ристалище: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правильный ответ – 1 балл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на обсуждение в команде – 10 секунд</a:t>
            </a:r>
          </a:p>
          <a:p>
            <a:pPr algn="l"/>
            <a:endParaRPr lang="ru-RU" sz="3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3500438"/>
            <a:ext cx="8358246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4. Для решения важных крестьянских вопросов (пользование деревенскими угодьями, организация помощи погорельцам) создавалась эта организация. Назовите её?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429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5387975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община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Компьютер\Desktop\63316924_OSTADE_Adriaen_Jansz_van_Feasting_Peasants_In_A_Tav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1"/>
            <a:ext cx="6786610" cy="575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2 Тур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200026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Бои на ристалище: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правильный ответ – 1 балл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на обсуждение в команде – 10 секунд</a:t>
            </a:r>
          </a:p>
          <a:p>
            <a:pPr algn="l"/>
            <a:endParaRPr lang="ru-RU" sz="3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3500438"/>
            <a:ext cx="8358246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5. Так во Франции называли главу городского совета.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514351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мэр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Документы\Мои лекции\6 класс\Нов. ист\Феод о-во\костюмы и прически\54720091_Robert_Dudley_e_Leicester_Steven_vander_Muelen_156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8604"/>
            <a:ext cx="3846535" cy="4995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2 Тур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200026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Бои на ристалище: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правильный ответ – 1 балл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на обсуждение в команде – 10 секунд</a:t>
            </a:r>
          </a:p>
          <a:p>
            <a:pPr algn="l"/>
            <a:endParaRPr lang="ru-RU" sz="3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3500438"/>
            <a:ext cx="8358246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6. Союз ремесленников одной специальности, проживающих в одном городе.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5387975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цех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омпьютер\Desktop\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7215238" cy="5429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2 Тур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200026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Бои на ристалище: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правильный ответ – 1 балл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на обсуждение в команде – 10 секунд</a:t>
            </a:r>
          </a:p>
          <a:p>
            <a:pPr algn="l"/>
            <a:endParaRPr lang="ru-RU" sz="3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3500438"/>
            <a:ext cx="8358246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7. Образцовое изделие, которое изготовлял подмастерье для того,  чтобы стать полноправным членом цеха.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521495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шедевр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Компьютер\Desktop\45812e37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42918"/>
            <a:ext cx="667824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2 Тур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200026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Бои на ристалище: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правильный ответ – 1 балл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на обсуждение в команде – 10 секунд</a:t>
            </a:r>
          </a:p>
          <a:p>
            <a:pPr algn="l"/>
            <a:endParaRPr lang="ru-RU" sz="3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3500438"/>
            <a:ext cx="8358246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8. Так называли здание городского совета.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929190" y="5143512"/>
            <a:ext cx="3557558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ратуша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Компьютер\Desktop\395px-Stadhuisbrus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8682"/>
            <a:ext cx="4357718" cy="6619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Picture 2" descr="C:\Users\Компьютер\Desktop\4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540" y="571504"/>
            <a:ext cx="9299010" cy="5715016"/>
          </a:xfrm>
          <a:prstGeom prst="rect">
            <a:avLst/>
          </a:prstGeom>
          <a:noFill/>
        </p:spPr>
      </p:pic>
      <p:pic>
        <p:nvPicPr>
          <p:cNvPr id="5" name="та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3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9600" b="1" dirty="0" smtClean="0">
                <a:latin typeface="DrPoDecorRu" pitchFamily="2" charset="0"/>
              </a:rPr>
              <a:t>Тур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858280" cy="1571636"/>
          </a:xfrm>
        </p:spPr>
        <p:txBody>
          <a:bodyPr>
            <a:normAutofit fontScale="25000" lnSpcReduction="20000"/>
          </a:bodyPr>
          <a:lstStyle/>
          <a:p>
            <a:endParaRPr lang="ru-RU" sz="3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Оружие средневековья:</a:t>
            </a:r>
          </a:p>
          <a:p>
            <a:pPr algn="l"/>
            <a:r>
              <a:rPr lang="ru-RU" sz="1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правильный ответ – 1 балл</a:t>
            </a:r>
          </a:p>
          <a:p>
            <a:pPr algn="l"/>
            <a:r>
              <a:rPr lang="ru-RU" sz="1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на обсуждение в команде – 10 секунд</a:t>
            </a:r>
          </a:p>
          <a:p>
            <a:pPr algn="l"/>
            <a:endParaRPr lang="ru-RU" sz="1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для турни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428728" y="-357214"/>
            <a:ext cx="5429288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Оружие средневековья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\Мои лекции\6 класс\Нов. ист\Феод о-во\костюмы и прически\оружие\500_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3429000"/>
            <a:ext cx="2786050" cy="1964774"/>
          </a:xfrm>
          <a:prstGeom prst="rect">
            <a:avLst/>
          </a:prstGeom>
          <a:noFill/>
        </p:spPr>
      </p:pic>
      <p:pic>
        <p:nvPicPr>
          <p:cNvPr id="2052" name="Picture 4" descr="D:\Документы\Мои лекции\6 класс\Нов. ист\Феод о-во\костюмы и прически\оружие\ме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857232"/>
            <a:ext cx="1857388" cy="1857388"/>
          </a:xfrm>
          <a:prstGeom prst="rect">
            <a:avLst/>
          </a:prstGeom>
          <a:noFill/>
        </p:spPr>
      </p:pic>
      <p:pic>
        <p:nvPicPr>
          <p:cNvPr id="2053" name="Picture 5" descr="D:\Документы\Мои лекции\6 класс\Нов. ист\Феод о-во\костюмы и прически\оружие\кинж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1785950" cy="2327316"/>
          </a:xfrm>
          <a:prstGeom prst="rect">
            <a:avLst/>
          </a:prstGeom>
          <a:noFill/>
        </p:spPr>
      </p:pic>
      <p:pic>
        <p:nvPicPr>
          <p:cNvPr id="2054" name="Picture 6" descr="D:\Документы\Мои лекции\6 класс\Нов. ист\Феод о-во\костюмы и прически\оружие\боевой топ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714884"/>
            <a:ext cx="2428892" cy="1912024"/>
          </a:xfrm>
          <a:prstGeom prst="rect">
            <a:avLst/>
          </a:prstGeom>
          <a:noFill/>
        </p:spPr>
      </p:pic>
      <p:pic>
        <p:nvPicPr>
          <p:cNvPr id="2055" name="Picture 7" descr="D:\Документы\Мои лекции\6 класс\Нов. ист\Феод о-во\костюмы и прически\оружие\лу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785794"/>
            <a:ext cx="2714644" cy="1537167"/>
          </a:xfrm>
          <a:prstGeom prst="rect">
            <a:avLst/>
          </a:prstGeom>
          <a:noFill/>
        </p:spPr>
      </p:pic>
      <p:pic>
        <p:nvPicPr>
          <p:cNvPr id="2056" name="Picture 8" descr="D:\Документы\Мои лекции\6 класс\Нов. ист\Феод о-во\костюмы и прически\оружие\eeb42582d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500306"/>
            <a:ext cx="2000264" cy="2000264"/>
          </a:xfrm>
          <a:prstGeom prst="rect">
            <a:avLst/>
          </a:prstGeom>
          <a:noFill/>
        </p:spPr>
      </p:pic>
      <p:pic>
        <p:nvPicPr>
          <p:cNvPr id="2057" name="Picture 9" descr="D:\Документы\Мои лекции\6 класс\Нов. ист\Феод о-во\костюмы и прически\оружие\палиц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4572008"/>
            <a:ext cx="2214578" cy="2148449"/>
          </a:xfrm>
          <a:prstGeom prst="rect">
            <a:avLst/>
          </a:prstGeom>
          <a:noFill/>
        </p:spPr>
      </p:pic>
      <p:pic>
        <p:nvPicPr>
          <p:cNvPr id="2058" name="Picture 10" descr="D:\Документы\Мои лекции\6 класс\Нов. ист\Феод о-во\костюмы и прически\оружие\arbalet2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2571744"/>
            <a:ext cx="2714644" cy="188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-142900"/>
            <a:ext cx="9144000" cy="107159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1. Какое оружие передавалось рыцарю по наследству, имело своё имя и освящалось в церкви?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\Мои лекции\6 класс\Нов. ист\Феод о-во\костюмы и прически\оружие\500_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3429000"/>
            <a:ext cx="2786050" cy="1964774"/>
          </a:xfrm>
          <a:prstGeom prst="rect">
            <a:avLst/>
          </a:prstGeom>
          <a:noFill/>
        </p:spPr>
      </p:pic>
      <p:pic>
        <p:nvPicPr>
          <p:cNvPr id="2052" name="Picture 4" descr="D:\Документы\Мои лекции\6 класс\Нов. ист\Феод о-во\костюмы и прически\оружие\ме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857232"/>
            <a:ext cx="1857388" cy="1857388"/>
          </a:xfrm>
          <a:prstGeom prst="rect">
            <a:avLst/>
          </a:prstGeom>
          <a:noFill/>
        </p:spPr>
      </p:pic>
      <p:pic>
        <p:nvPicPr>
          <p:cNvPr id="2053" name="Picture 5" descr="D:\Документы\Мои лекции\6 класс\Нов. ист\Феод о-во\костюмы и прически\оружие\кинж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1785950" cy="2327316"/>
          </a:xfrm>
          <a:prstGeom prst="rect">
            <a:avLst/>
          </a:prstGeom>
          <a:noFill/>
        </p:spPr>
      </p:pic>
      <p:pic>
        <p:nvPicPr>
          <p:cNvPr id="2054" name="Picture 6" descr="D:\Документы\Мои лекции\6 класс\Нов. ист\Феод о-во\костюмы и прически\оружие\боевой топ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714884"/>
            <a:ext cx="2428892" cy="1912024"/>
          </a:xfrm>
          <a:prstGeom prst="rect">
            <a:avLst/>
          </a:prstGeom>
          <a:noFill/>
        </p:spPr>
      </p:pic>
      <p:pic>
        <p:nvPicPr>
          <p:cNvPr id="2055" name="Picture 7" descr="D:\Документы\Мои лекции\6 класс\Нов. ист\Феод о-во\костюмы и прически\оружие\лу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785794"/>
            <a:ext cx="2714644" cy="1537167"/>
          </a:xfrm>
          <a:prstGeom prst="rect">
            <a:avLst/>
          </a:prstGeom>
          <a:noFill/>
        </p:spPr>
      </p:pic>
      <p:pic>
        <p:nvPicPr>
          <p:cNvPr id="2056" name="Picture 8" descr="D:\Документы\Мои лекции\6 класс\Нов. ист\Феод о-во\костюмы и прически\оружие\eeb42582d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500306"/>
            <a:ext cx="2000264" cy="2000264"/>
          </a:xfrm>
          <a:prstGeom prst="rect">
            <a:avLst/>
          </a:prstGeom>
          <a:noFill/>
        </p:spPr>
      </p:pic>
      <p:pic>
        <p:nvPicPr>
          <p:cNvPr id="2057" name="Picture 9" descr="D:\Документы\Мои лекции\6 класс\Нов. ист\Феод о-во\костюмы и прически\оружие\палиц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4572008"/>
            <a:ext cx="2214578" cy="2148449"/>
          </a:xfrm>
          <a:prstGeom prst="rect">
            <a:avLst/>
          </a:prstGeom>
          <a:noFill/>
        </p:spPr>
      </p:pic>
      <p:pic>
        <p:nvPicPr>
          <p:cNvPr id="2058" name="Picture 10" descr="D:\Документы\Мои лекции\6 класс\Нов. ист\Феод о-во\костюмы и прически\оружие\arbalet2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2571744"/>
            <a:ext cx="2714644" cy="188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-142900"/>
            <a:ext cx="9144000" cy="107159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2. Каким оружием не пользовались рыцари, считая его «низшим», т.е. оружием крестьянина и горожанина?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\Мои лекции\6 класс\Нов. ист\Феод о-во\костюмы и прически\оружие\500_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3429000"/>
            <a:ext cx="2786050" cy="1964774"/>
          </a:xfrm>
          <a:prstGeom prst="rect">
            <a:avLst/>
          </a:prstGeom>
          <a:noFill/>
        </p:spPr>
      </p:pic>
      <p:pic>
        <p:nvPicPr>
          <p:cNvPr id="2052" name="Picture 4" descr="D:\Документы\Мои лекции\6 класс\Нов. ист\Феод о-во\костюмы и прически\оружие\ме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857232"/>
            <a:ext cx="1857388" cy="1857388"/>
          </a:xfrm>
          <a:prstGeom prst="rect">
            <a:avLst/>
          </a:prstGeom>
          <a:noFill/>
        </p:spPr>
      </p:pic>
      <p:pic>
        <p:nvPicPr>
          <p:cNvPr id="2053" name="Picture 5" descr="D:\Документы\Мои лекции\6 класс\Нов. ист\Феод о-во\костюмы и прически\оружие\кинж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1785950" cy="2327316"/>
          </a:xfrm>
          <a:prstGeom prst="rect">
            <a:avLst/>
          </a:prstGeom>
          <a:noFill/>
        </p:spPr>
      </p:pic>
      <p:pic>
        <p:nvPicPr>
          <p:cNvPr id="2054" name="Picture 6" descr="D:\Документы\Мои лекции\6 класс\Нов. ист\Феод о-во\костюмы и прически\оружие\боевой топ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714884"/>
            <a:ext cx="2428892" cy="1912024"/>
          </a:xfrm>
          <a:prstGeom prst="rect">
            <a:avLst/>
          </a:prstGeom>
          <a:noFill/>
        </p:spPr>
      </p:pic>
      <p:pic>
        <p:nvPicPr>
          <p:cNvPr id="2055" name="Picture 7" descr="D:\Документы\Мои лекции\6 класс\Нов. ист\Феод о-во\костюмы и прически\оружие\лу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785794"/>
            <a:ext cx="2714644" cy="1537167"/>
          </a:xfrm>
          <a:prstGeom prst="rect">
            <a:avLst/>
          </a:prstGeom>
          <a:noFill/>
        </p:spPr>
      </p:pic>
      <p:pic>
        <p:nvPicPr>
          <p:cNvPr id="2056" name="Picture 8" descr="D:\Документы\Мои лекции\6 класс\Нов. ист\Феод о-во\костюмы и прически\оружие\eeb42582d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500306"/>
            <a:ext cx="2000264" cy="2000264"/>
          </a:xfrm>
          <a:prstGeom prst="rect">
            <a:avLst/>
          </a:prstGeom>
          <a:noFill/>
        </p:spPr>
      </p:pic>
      <p:pic>
        <p:nvPicPr>
          <p:cNvPr id="2057" name="Picture 9" descr="D:\Документы\Мои лекции\6 класс\Нов. ист\Феод о-во\костюмы и прически\оружие\палиц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4572008"/>
            <a:ext cx="2214578" cy="2148449"/>
          </a:xfrm>
          <a:prstGeom prst="rect">
            <a:avLst/>
          </a:prstGeom>
          <a:noFill/>
        </p:spPr>
      </p:pic>
      <p:pic>
        <p:nvPicPr>
          <p:cNvPr id="2058" name="Picture 10" descr="D:\Документы\Мои лекции\6 класс\Нов. ист\Феод о-во\костюмы и прически\оружие\arbalet2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2571744"/>
            <a:ext cx="2714644" cy="188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-142900"/>
            <a:ext cx="9144000" cy="107159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3. Какое оружие рыцаря было двух видов: боевое и турнирное?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\Мои лекции\6 класс\Нов. ист\Феод о-во\костюмы и прически\оружие\500_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3429000"/>
            <a:ext cx="2786050" cy="1964774"/>
          </a:xfrm>
          <a:prstGeom prst="rect">
            <a:avLst/>
          </a:prstGeom>
          <a:noFill/>
        </p:spPr>
      </p:pic>
      <p:pic>
        <p:nvPicPr>
          <p:cNvPr id="2052" name="Picture 4" descr="D:\Документы\Мои лекции\6 класс\Нов. ист\Феод о-во\костюмы и прически\оружие\ме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857232"/>
            <a:ext cx="1857388" cy="1857388"/>
          </a:xfrm>
          <a:prstGeom prst="rect">
            <a:avLst/>
          </a:prstGeom>
          <a:noFill/>
        </p:spPr>
      </p:pic>
      <p:pic>
        <p:nvPicPr>
          <p:cNvPr id="2053" name="Picture 5" descr="D:\Документы\Мои лекции\6 класс\Нов. ист\Феод о-во\костюмы и прически\оружие\кинж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1785950" cy="2327316"/>
          </a:xfrm>
          <a:prstGeom prst="rect">
            <a:avLst/>
          </a:prstGeom>
          <a:noFill/>
        </p:spPr>
      </p:pic>
      <p:pic>
        <p:nvPicPr>
          <p:cNvPr id="2054" name="Picture 6" descr="D:\Документы\Мои лекции\6 класс\Нов. ист\Феод о-во\костюмы и прически\оружие\боевой топ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714884"/>
            <a:ext cx="2428892" cy="1912024"/>
          </a:xfrm>
          <a:prstGeom prst="rect">
            <a:avLst/>
          </a:prstGeom>
          <a:noFill/>
        </p:spPr>
      </p:pic>
      <p:pic>
        <p:nvPicPr>
          <p:cNvPr id="2055" name="Picture 7" descr="D:\Документы\Мои лекции\6 класс\Нов. ист\Феод о-во\костюмы и прически\оружие\лу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785794"/>
            <a:ext cx="2714644" cy="1537167"/>
          </a:xfrm>
          <a:prstGeom prst="rect">
            <a:avLst/>
          </a:prstGeom>
          <a:noFill/>
        </p:spPr>
      </p:pic>
      <p:pic>
        <p:nvPicPr>
          <p:cNvPr id="2056" name="Picture 8" descr="D:\Документы\Мои лекции\6 класс\Нов. ист\Феод о-во\костюмы и прически\оружие\eeb42582d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500306"/>
            <a:ext cx="2000264" cy="2000264"/>
          </a:xfrm>
          <a:prstGeom prst="rect">
            <a:avLst/>
          </a:prstGeom>
          <a:noFill/>
        </p:spPr>
      </p:pic>
      <p:pic>
        <p:nvPicPr>
          <p:cNvPr id="2057" name="Picture 9" descr="D:\Документы\Мои лекции\6 класс\Нов. ист\Феод о-во\костюмы и прически\оружие\палиц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4572008"/>
            <a:ext cx="2214578" cy="2148449"/>
          </a:xfrm>
          <a:prstGeom prst="rect">
            <a:avLst/>
          </a:prstGeom>
          <a:noFill/>
        </p:spPr>
      </p:pic>
      <p:pic>
        <p:nvPicPr>
          <p:cNvPr id="2058" name="Picture 10" descr="D:\Документы\Мои лекции\6 класс\Нов. ист\Феод о-во\костюмы и прически\оружие\arbalet2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2571744"/>
            <a:ext cx="2714644" cy="188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-142900"/>
            <a:ext cx="9144000" cy="107159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4. К какому из наиболее тяжелых оружий ближнего боя реже прибегали рыцари в отличие от русских богатырей?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\Мои лекции\6 класс\Нов. ист\Феод о-во\костюмы и прически\оружие\500_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3429000"/>
            <a:ext cx="2786050" cy="1964774"/>
          </a:xfrm>
          <a:prstGeom prst="rect">
            <a:avLst/>
          </a:prstGeom>
          <a:noFill/>
        </p:spPr>
      </p:pic>
      <p:pic>
        <p:nvPicPr>
          <p:cNvPr id="2052" name="Picture 4" descr="D:\Документы\Мои лекции\6 класс\Нов. ист\Феод о-во\костюмы и прически\оружие\ме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857232"/>
            <a:ext cx="1857388" cy="1857388"/>
          </a:xfrm>
          <a:prstGeom prst="rect">
            <a:avLst/>
          </a:prstGeom>
          <a:noFill/>
        </p:spPr>
      </p:pic>
      <p:pic>
        <p:nvPicPr>
          <p:cNvPr id="2053" name="Picture 5" descr="D:\Документы\Мои лекции\6 класс\Нов. ист\Феод о-во\костюмы и прически\оружие\кинж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1785950" cy="2327316"/>
          </a:xfrm>
          <a:prstGeom prst="rect">
            <a:avLst/>
          </a:prstGeom>
          <a:noFill/>
        </p:spPr>
      </p:pic>
      <p:pic>
        <p:nvPicPr>
          <p:cNvPr id="2054" name="Picture 6" descr="D:\Документы\Мои лекции\6 класс\Нов. ист\Феод о-во\костюмы и прически\оружие\боевой топ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714884"/>
            <a:ext cx="2428892" cy="1912024"/>
          </a:xfrm>
          <a:prstGeom prst="rect">
            <a:avLst/>
          </a:prstGeom>
          <a:noFill/>
        </p:spPr>
      </p:pic>
      <p:pic>
        <p:nvPicPr>
          <p:cNvPr id="2055" name="Picture 7" descr="D:\Документы\Мои лекции\6 класс\Нов. ист\Феод о-во\костюмы и прически\оружие\лу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785794"/>
            <a:ext cx="2714644" cy="1537167"/>
          </a:xfrm>
          <a:prstGeom prst="rect">
            <a:avLst/>
          </a:prstGeom>
          <a:noFill/>
        </p:spPr>
      </p:pic>
      <p:pic>
        <p:nvPicPr>
          <p:cNvPr id="2056" name="Picture 8" descr="D:\Документы\Мои лекции\6 класс\Нов. ист\Феод о-во\костюмы и прически\оружие\eeb42582d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500306"/>
            <a:ext cx="2000264" cy="2000264"/>
          </a:xfrm>
          <a:prstGeom prst="rect">
            <a:avLst/>
          </a:prstGeom>
          <a:noFill/>
        </p:spPr>
      </p:pic>
      <p:pic>
        <p:nvPicPr>
          <p:cNvPr id="2058" name="Picture 10" descr="D:\Документы\Мои лекции\6 класс\Нов. ист\Феод о-во\костюмы и прически\оружие\arbalet2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571744"/>
            <a:ext cx="2714644" cy="1884227"/>
          </a:xfrm>
          <a:prstGeom prst="rect">
            <a:avLst/>
          </a:prstGeom>
          <a:noFill/>
        </p:spPr>
      </p:pic>
      <p:pic>
        <p:nvPicPr>
          <p:cNvPr id="2057" name="Picture 9" descr="D:\Документы\Мои лекции\6 класс\Нов. ист\Феод о-во\костюмы и прически\оружие\палиц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4429132"/>
            <a:ext cx="2214578" cy="214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-142900"/>
            <a:ext cx="9144000" cy="107159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Какое оружие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впервые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применили англичане против французских рыцарей во время Столетней войны?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\Мои лекции\6 класс\Нов. ист\Феод о-во\костюмы и прически\оружие\500_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3429000"/>
            <a:ext cx="2786050" cy="1964774"/>
          </a:xfrm>
          <a:prstGeom prst="rect">
            <a:avLst/>
          </a:prstGeom>
          <a:noFill/>
        </p:spPr>
      </p:pic>
      <p:pic>
        <p:nvPicPr>
          <p:cNvPr id="2052" name="Picture 4" descr="D:\Документы\Мои лекции\6 класс\Нов. ист\Феод о-во\костюмы и прически\оружие\ме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857232"/>
            <a:ext cx="1857388" cy="1857388"/>
          </a:xfrm>
          <a:prstGeom prst="rect">
            <a:avLst/>
          </a:prstGeom>
          <a:noFill/>
        </p:spPr>
      </p:pic>
      <p:pic>
        <p:nvPicPr>
          <p:cNvPr id="2053" name="Picture 5" descr="D:\Документы\Мои лекции\6 класс\Нов. ист\Феод о-во\костюмы и прически\оружие\кинж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1785950" cy="2327316"/>
          </a:xfrm>
          <a:prstGeom prst="rect">
            <a:avLst/>
          </a:prstGeom>
          <a:noFill/>
        </p:spPr>
      </p:pic>
      <p:pic>
        <p:nvPicPr>
          <p:cNvPr id="2054" name="Picture 6" descr="D:\Документы\Мои лекции\6 класс\Нов. ист\Феод о-во\костюмы и прически\оружие\боевой топ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714884"/>
            <a:ext cx="2428892" cy="1912024"/>
          </a:xfrm>
          <a:prstGeom prst="rect">
            <a:avLst/>
          </a:prstGeom>
          <a:noFill/>
        </p:spPr>
      </p:pic>
      <p:pic>
        <p:nvPicPr>
          <p:cNvPr id="2055" name="Picture 7" descr="D:\Документы\Мои лекции\6 класс\Нов. ист\Феод о-во\костюмы и прически\оружие\лу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785794"/>
            <a:ext cx="2714644" cy="1537167"/>
          </a:xfrm>
          <a:prstGeom prst="rect">
            <a:avLst/>
          </a:prstGeom>
          <a:noFill/>
        </p:spPr>
      </p:pic>
      <p:pic>
        <p:nvPicPr>
          <p:cNvPr id="2056" name="Picture 8" descr="D:\Документы\Мои лекции\6 класс\Нов. ист\Феод о-во\костюмы и прически\оружие\eeb42582d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500306"/>
            <a:ext cx="2000264" cy="2000264"/>
          </a:xfrm>
          <a:prstGeom prst="rect">
            <a:avLst/>
          </a:prstGeom>
          <a:noFill/>
        </p:spPr>
      </p:pic>
      <p:pic>
        <p:nvPicPr>
          <p:cNvPr id="2058" name="Picture 10" descr="D:\Документы\Мои лекции\6 класс\Нов. ист\Феод о-во\костюмы и прически\оружие\arbalet2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571744"/>
            <a:ext cx="2714644" cy="1884227"/>
          </a:xfrm>
          <a:prstGeom prst="rect">
            <a:avLst/>
          </a:prstGeom>
          <a:noFill/>
        </p:spPr>
      </p:pic>
      <p:pic>
        <p:nvPicPr>
          <p:cNvPr id="2057" name="Picture 9" descr="D:\Документы\Мои лекции\6 класс\Нов. ист\Феод о-во\костюмы и прически\оружие\палиц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4429132"/>
            <a:ext cx="2214578" cy="214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-142900"/>
            <a:ext cx="9144000" cy="107159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Какое оружие во времена Меровингов получило название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франциска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его бросали в ряды врагов с расстояния в 10-12 метров?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\Мои лекции\6 класс\Нов. ист\Феод о-во\костюмы и прически\оружие\500_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3429000"/>
            <a:ext cx="2786050" cy="1964774"/>
          </a:xfrm>
          <a:prstGeom prst="rect">
            <a:avLst/>
          </a:prstGeom>
          <a:noFill/>
        </p:spPr>
      </p:pic>
      <p:pic>
        <p:nvPicPr>
          <p:cNvPr id="2052" name="Picture 4" descr="D:\Документы\Мои лекции\6 класс\Нов. ист\Феод о-во\костюмы и прически\оружие\ме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857232"/>
            <a:ext cx="1857388" cy="1857388"/>
          </a:xfrm>
          <a:prstGeom prst="rect">
            <a:avLst/>
          </a:prstGeom>
          <a:noFill/>
        </p:spPr>
      </p:pic>
      <p:pic>
        <p:nvPicPr>
          <p:cNvPr id="2053" name="Picture 5" descr="D:\Документы\Мои лекции\6 класс\Нов. ист\Феод о-во\костюмы и прически\оружие\кинж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1785950" cy="2327316"/>
          </a:xfrm>
          <a:prstGeom prst="rect">
            <a:avLst/>
          </a:prstGeom>
          <a:noFill/>
        </p:spPr>
      </p:pic>
      <p:pic>
        <p:nvPicPr>
          <p:cNvPr id="2054" name="Picture 6" descr="D:\Документы\Мои лекции\6 класс\Нов. ист\Феод о-во\костюмы и прически\оружие\боевой топ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714884"/>
            <a:ext cx="2428892" cy="1912024"/>
          </a:xfrm>
          <a:prstGeom prst="rect">
            <a:avLst/>
          </a:prstGeom>
          <a:noFill/>
        </p:spPr>
      </p:pic>
      <p:pic>
        <p:nvPicPr>
          <p:cNvPr id="2055" name="Picture 7" descr="D:\Документы\Мои лекции\6 класс\Нов. ист\Феод о-во\костюмы и прически\оружие\лу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785794"/>
            <a:ext cx="2714644" cy="1537167"/>
          </a:xfrm>
          <a:prstGeom prst="rect">
            <a:avLst/>
          </a:prstGeom>
          <a:noFill/>
        </p:spPr>
      </p:pic>
      <p:pic>
        <p:nvPicPr>
          <p:cNvPr id="2056" name="Picture 8" descr="D:\Документы\Мои лекции\6 класс\Нов. ист\Феод о-во\костюмы и прически\оружие\eeb42582d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500306"/>
            <a:ext cx="2000264" cy="2000264"/>
          </a:xfrm>
          <a:prstGeom prst="rect">
            <a:avLst/>
          </a:prstGeom>
          <a:noFill/>
        </p:spPr>
      </p:pic>
      <p:pic>
        <p:nvPicPr>
          <p:cNvPr id="2058" name="Picture 10" descr="D:\Документы\Мои лекции\6 класс\Нов. ист\Феод о-во\костюмы и прически\оружие\arbalet2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571744"/>
            <a:ext cx="2714644" cy="1884227"/>
          </a:xfrm>
          <a:prstGeom prst="rect">
            <a:avLst/>
          </a:prstGeom>
          <a:noFill/>
        </p:spPr>
      </p:pic>
      <p:pic>
        <p:nvPicPr>
          <p:cNvPr id="2057" name="Picture 9" descr="D:\Документы\Мои лекции\6 класс\Нов. ист\Феод о-во\костюмы и прически\оружие\палиц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4429132"/>
            <a:ext cx="2214578" cy="214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-142900"/>
            <a:ext cx="9144000" cy="107159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7. Какому оружию в середине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в. было дано название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мизерикорд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(от лат. «милосердие»)?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\Мои лекции\6 класс\Нов. ист\Феод о-во\костюмы и прически\оружие\500_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3429000"/>
            <a:ext cx="2786050" cy="1964774"/>
          </a:xfrm>
          <a:prstGeom prst="rect">
            <a:avLst/>
          </a:prstGeom>
          <a:noFill/>
        </p:spPr>
      </p:pic>
      <p:pic>
        <p:nvPicPr>
          <p:cNvPr id="2052" name="Picture 4" descr="D:\Документы\Мои лекции\6 класс\Нов. ист\Феод о-во\костюмы и прически\оружие\ме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857232"/>
            <a:ext cx="1857388" cy="1857388"/>
          </a:xfrm>
          <a:prstGeom prst="rect">
            <a:avLst/>
          </a:prstGeom>
          <a:noFill/>
        </p:spPr>
      </p:pic>
      <p:pic>
        <p:nvPicPr>
          <p:cNvPr id="2053" name="Picture 5" descr="D:\Документы\Мои лекции\6 класс\Нов. ист\Феод о-во\костюмы и прически\оружие\кинж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1785950" cy="2327316"/>
          </a:xfrm>
          <a:prstGeom prst="rect">
            <a:avLst/>
          </a:prstGeom>
          <a:noFill/>
        </p:spPr>
      </p:pic>
      <p:pic>
        <p:nvPicPr>
          <p:cNvPr id="2054" name="Picture 6" descr="D:\Документы\Мои лекции\6 класс\Нов. ист\Феод о-во\костюмы и прически\оружие\боевой топ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714884"/>
            <a:ext cx="2428892" cy="1912024"/>
          </a:xfrm>
          <a:prstGeom prst="rect">
            <a:avLst/>
          </a:prstGeom>
          <a:noFill/>
        </p:spPr>
      </p:pic>
      <p:pic>
        <p:nvPicPr>
          <p:cNvPr id="2055" name="Picture 7" descr="D:\Документы\Мои лекции\6 класс\Нов. ист\Феод о-во\костюмы и прически\оружие\лу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785794"/>
            <a:ext cx="2714644" cy="1537167"/>
          </a:xfrm>
          <a:prstGeom prst="rect">
            <a:avLst/>
          </a:prstGeom>
          <a:noFill/>
        </p:spPr>
      </p:pic>
      <p:pic>
        <p:nvPicPr>
          <p:cNvPr id="2056" name="Picture 8" descr="D:\Документы\Мои лекции\6 класс\Нов. ист\Феод о-во\костюмы и прически\оружие\eeb42582d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500306"/>
            <a:ext cx="2000264" cy="2000264"/>
          </a:xfrm>
          <a:prstGeom prst="rect">
            <a:avLst/>
          </a:prstGeom>
          <a:noFill/>
        </p:spPr>
      </p:pic>
      <p:pic>
        <p:nvPicPr>
          <p:cNvPr id="2058" name="Picture 10" descr="D:\Документы\Мои лекции\6 класс\Нов. ист\Феод о-во\костюмы и прически\оружие\arbalet2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571744"/>
            <a:ext cx="2714644" cy="1884227"/>
          </a:xfrm>
          <a:prstGeom prst="rect">
            <a:avLst/>
          </a:prstGeom>
          <a:noFill/>
        </p:spPr>
      </p:pic>
      <p:pic>
        <p:nvPicPr>
          <p:cNvPr id="2057" name="Picture 9" descr="D:\Документы\Мои лекции\6 класс\Нов. ист\Феод о-во\костюмы и прически\оружие\палиц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4429132"/>
            <a:ext cx="2214578" cy="214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-142900"/>
            <a:ext cx="9144000" cy="107159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8. Какое оружие могло достигать 2 метров, держать которое можно было только двумя руками, поэтому названное двуручным?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окументы\Мои лекции\6 класс\Нов. ист\Феод о-во\костюмы и прически\оружие\500_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" y="3429000"/>
            <a:ext cx="2786050" cy="1964774"/>
          </a:xfrm>
          <a:prstGeom prst="rect">
            <a:avLst/>
          </a:prstGeom>
          <a:noFill/>
        </p:spPr>
      </p:pic>
      <p:pic>
        <p:nvPicPr>
          <p:cNvPr id="2052" name="Picture 4" descr="D:\Документы\Мои лекции\6 класс\Нов. ист\Феод о-во\костюмы и прически\оружие\ме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857232"/>
            <a:ext cx="1857388" cy="1857388"/>
          </a:xfrm>
          <a:prstGeom prst="rect">
            <a:avLst/>
          </a:prstGeom>
          <a:noFill/>
        </p:spPr>
      </p:pic>
      <p:pic>
        <p:nvPicPr>
          <p:cNvPr id="2053" name="Picture 5" descr="D:\Документы\Мои лекции\6 класс\Нов. ист\Феод о-во\костюмы и прически\оружие\кинж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1785950" cy="2327316"/>
          </a:xfrm>
          <a:prstGeom prst="rect">
            <a:avLst/>
          </a:prstGeom>
          <a:noFill/>
        </p:spPr>
      </p:pic>
      <p:pic>
        <p:nvPicPr>
          <p:cNvPr id="2054" name="Picture 6" descr="D:\Документы\Мои лекции\6 класс\Нов. ист\Феод о-во\костюмы и прически\оружие\боевой топ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714884"/>
            <a:ext cx="2428892" cy="1912024"/>
          </a:xfrm>
          <a:prstGeom prst="rect">
            <a:avLst/>
          </a:prstGeom>
          <a:noFill/>
        </p:spPr>
      </p:pic>
      <p:pic>
        <p:nvPicPr>
          <p:cNvPr id="2055" name="Picture 7" descr="D:\Документы\Мои лекции\6 класс\Нов. ист\Феод о-во\костюмы и прически\оружие\лу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785794"/>
            <a:ext cx="2714644" cy="1537167"/>
          </a:xfrm>
          <a:prstGeom prst="rect">
            <a:avLst/>
          </a:prstGeom>
          <a:noFill/>
        </p:spPr>
      </p:pic>
      <p:pic>
        <p:nvPicPr>
          <p:cNvPr id="2056" name="Picture 8" descr="D:\Документы\Мои лекции\6 класс\Нов. ист\Феод о-во\костюмы и прически\оружие\eeb42582d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500306"/>
            <a:ext cx="2000264" cy="2000264"/>
          </a:xfrm>
          <a:prstGeom prst="rect">
            <a:avLst/>
          </a:prstGeom>
          <a:noFill/>
        </p:spPr>
      </p:pic>
      <p:pic>
        <p:nvPicPr>
          <p:cNvPr id="2058" name="Picture 10" descr="D:\Документы\Мои лекции\6 класс\Нов. ист\Феод о-во\костюмы и прически\оружие\arbalet2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571744"/>
            <a:ext cx="2714644" cy="1884227"/>
          </a:xfrm>
          <a:prstGeom prst="rect">
            <a:avLst/>
          </a:prstGeom>
          <a:noFill/>
        </p:spPr>
      </p:pic>
      <p:pic>
        <p:nvPicPr>
          <p:cNvPr id="2057" name="Picture 9" descr="D:\Документы\Мои лекции\6 класс\Нов. ист\Феод о-во\костюмы и прически\оружие\палиц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4429132"/>
            <a:ext cx="2214578" cy="214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Picture 2" descr="D:\Документы\Мои лекции\6 класс\Нов. ист\Феод о-во\костюмы и прически\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857232"/>
            <a:ext cx="4166264" cy="578647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00108"/>
            <a:ext cx="5072066" cy="492922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рыцарей:</a:t>
            </a:r>
          </a:p>
          <a:p>
            <a:pPr lvl="0"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Название команды </a:t>
            </a:r>
          </a:p>
          <a:p>
            <a:pPr lvl="0"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Девиз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Герб, составленный по геральдическим правилам, с объяснением, что он означает</a:t>
            </a:r>
          </a:p>
          <a:p>
            <a:pPr lvl="0"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4. Костюмы или детали костюмов </a:t>
            </a:r>
          </a:p>
          <a:p>
            <a:pPr lvl="0" algn="l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Максимум – 5 баллов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214338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1 Тур</a:t>
            </a:r>
            <a:endParaRPr lang="ru-RU" sz="9600" b="1" dirty="0">
              <a:latin typeface="DrPoDecorRu" pitchFamily="2" charset="0"/>
            </a:endParaRPr>
          </a:p>
        </p:txBody>
      </p:sp>
      <p:pic>
        <p:nvPicPr>
          <p:cNvPr id="6" name="для турни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1487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4 Тур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200026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даме сердца: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Максимум – 5 баллов</a:t>
            </a:r>
          </a:p>
          <a:p>
            <a:pPr algn="l"/>
            <a:endParaRPr lang="ru-RU" sz="3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D:\Документы\Мои лекции\6 класс\Нов. ист\Феод о-во\костюмы и прически\Leighton_God_Speed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926" y="1714488"/>
            <a:ext cx="3678074" cy="514351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57290" y="0"/>
            <a:ext cx="5500726" cy="642941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Трубадуры – поэты-певцы</a:t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pic>
        <p:nvPicPr>
          <p:cNvPr id="4098" name="Picture 2" descr="D:\Документы\Мои лекции\6 класс\Нов. ист\Феод о-во\серкамон\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1460500" cy="32861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6334780"/>
            <a:ext cx="842965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Жонглёры - профессиональные музыканты </a:t>
            </a:r>
            <a:endParaRPr lang="ru-RU" sz="28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2143116"/>
            <a:ext cx="2500298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Серкамон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бедный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гасконский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жонглёр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Компьютер\Desktop\115443-004-20DE34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785794"/>
            <a:ext cx="3714744" cy="5273296"/>
          </a:xfrm>
          <a:prstGeom prst="rect">
            <a:avLst/>
          </a:prstGeom>
          <a:noFill/>
        </p:spPr>
      </p:pic>
      <p:pic>
        <p:nvPicPr>
          <p:cNvPr id="12" name="лир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15338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0"/>
            <a:ext cx="5500726" cy="642941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Трубадуры – поэты-певцы</a:t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43644"/>
            <a:ext cx="842965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Жонглёры - профессиональные музыканты </a:t>
            </a:r>
            <a:endParaRPr lang="ru-RU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1285860"/>
            <a:ext cx="2786082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Арнаут де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Марейль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трубадур, автор лирического цикла, посвященного графине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Азалаис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4214818"/>
            <a:ext cx="3714776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Бернард де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Вентадорн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провансальский поэт 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в., автор куртуазной лирики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мпьютер\Desktop\1275428237_b8243da42a03f915bb0a3fa47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3"/>
            <a:ext cx="4143372" cy="5241615"/>
          </a:xfrm>
          <a:prstGeom prst="rect">
            <a:avLst/>
          </a:prstGeom>
          <a:noFill/>
        </p:spPr>
      </p:pic>
      <p:pic>
        <p:nvPicPr>
          <p:cNvPr id="12" name="лир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8677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214338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35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DrPoDecorRu" pitchFamily="2" charset="0"/>
              </a:rPr>
              <a:t>Тур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357686" y="1142984"/>
            <a:ext cx="5000660" cy="2428892"/>
          </a:xfrm>
        </p:spPr>
        <p:txBody>
          <a:bodyPr>
            <a:normAutofit fontScale="77500" lnSpcReduction="20000"/>
          </a:bodyPr>
          <a:lstStyle/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кодекс рыцарской чести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на подготовку 3 минуты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Максимум – 5 баллов</a:t>
            </a: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для турни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429396"/>
            <a:ext cx="304800" cy="304800"/>
          </a:xfrm>
          <a:prstGeom prst="rect">
            <a:avLst/>
          </a:prstGeom>
        </p:spPr>
      </p:pic>
      <p:pic>
        <p:nvPicPr>
          <p:cNvPr id="3074" name="Picture 2" descr="D:\Документы\Мои лекции\6 класс\Нов. ист\Феод о-во\открыт урок\кодек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6" y="1285860"/>
            <a:ext cx="4143372" cy="53715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Подведение итогов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Подведение итогов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 descr="D:\Документы\Мои лекции\6 класс\Нов. ист\Феод о-во\костюмы и прически\54599992_369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50" y="1285860"/>
            <a:ext cx="7390749" cy="557213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2 Тур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200026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Бои на ристалище: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правильный ответ – 1 балл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на обсуждение в команде – 10 секунд</a:t>
            </a:r>
          </a:p>
          <a:p>
            <a:pPr algn="l"/>
            <a:endParaRPr lang="ru-RU" sz="3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3500438"/>
            <a:ext cx="8358246" cy="25545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1. Он был обязан по приказу  своего господина выступать в поход и приводить с собой отряд воинов, участвовать в суде господина и выкупать его из плена.  Как называли этого человека?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224" y="5387975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вассал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мпьютер\Desktop\Ist10_polnuroki_t13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290"/>
            <a:ext cx="5143536" cy="5542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2 Тур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200026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Бои на ристалище: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правильный ответ – 1 балл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на обсуждение в команде – 10 секунд</a:t>
            </a:r>
          </a:p>
          <a:p>
            <a:pPr algn="l"/>
            <a:endParaRPr lang="ru-RU" sz="3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3500438"/>
            <a:ext cx="8358246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2. Крестьяне в хозяйстве феодала строили и чинили его дом, обрабатывали господскую землю, чистили пруды, ловили рыбу. Как эти обязанности назывались? 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71538" y="521495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барщина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омпьютер\Desktop\lu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28"/>
            <a:ext cx="3586178" cy="5296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57224" y="-1429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DrPoDecorRu" pitchFamily="2" charset="0"/>
              </a:rPr>
              <a:t>2 Тур</a:t>
            </a:r>
            <a:endParaRPr lang="ru-RU" sz="9600" b="1" dirty="0">
              <a:latin typeface="DrPoDecorRu" pitchFamily="2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200026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Бои на ристалище: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правильный ответ – 1 балл</a:t>
            </a:r>
          </a:p>
          <a:p>
            <a:pPr algn="l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на обсуждение в команде – 10 секунд</a:t>
            </a:r>
          </a:p>
          <a:p>
            <a:pPr algn="l"/>
            <a:endParaRPr lang="ru-RU" sz="3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3500438"/>
            <a:ext cx="8358246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3. Последний рубеж обороны в рыцарском замке, самая высокая каменная башня. Как ее называли во Франции?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фоны\bv1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5387975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донжон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омпьютер\Desktop\Donj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04"/>
            <a:ext cx="3543312" cy="532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412</Words>
  <Application>Microsoft Office PowerPoint</Application>
  <PresentationFormat>Экран (4:3)</PresentationFormat>
  <Paragraphs>112</Paragraphs>
  <Slides>35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1 Тур</vt:lpstr>
      <vt:lpstr>2 Тур</vt:lpstr>
      <vt:lpstr>вассал</vt:lpstr>
      <vt:lpstr>2 Тур</vt:lpstr>
      <vt:lpstr>барщина</vt:lpstr>
      <vt:lpstr>2 Тур</vt:lpstr>
      <vt:lpstr>донжон</vt:lpstr>
      <vt:lpstr>2 Тур</vt:lpstr>
      <vt:lpstr>община</vt:lpstr>
      <vt:lpstr>2 Тур</vt:lpstr>
      <vt:lpstr>мэр</vt:lpstr>
      <vt:lpstr>2 Тур</vt:lpstr>
      <vt:lpstr>цех</vt:lpstr>
      <vt:lpstr>2 Тур</vt:lpstr>
      <vt:lpstr>шедевр</vt:lpstr>
      <vt:lpstr>2 Тур</vt:lpstr>
      <vt:lpstr>ратуша</vt:lpstr>
      <vt:lpstr>33 Тур</vt:lpstr>
      <vt:lpstr>Оружие средневековья</vt:lpstr>
      <vt:lpstr> 1. Какое оружие передавалось рыцарю по наследству, имело своё имя и освящалось в церкви?   </vt:lpstr>
      <vt:lpstr>  2. Каким оружием не пользовались рыцари, считая его «низшим», т.е. оружием крестьянина и горожанина?  </vt:lpstr>
      <vt:lpstr>   3. Какое оружие рыцаря было двух видов: боевое и турнирное?   </vt:lpstr>
      <vt:lpstr>    4. К какому из наиболее тяжелых оружий ближнего боя реже прибегали рыцари в отличие от русских богатырей?    </vt:lpstr>
      <vt:lpstr>     5. Какое оружие впервые применили англичане против французских рыцарей во время Столетней войны?     </vt:lpstr>
      <vt:lpstr>    6. Какое оружие во времена Меровингов получило название «франциска», его бросали в ряды врагов с расстояния в 10-12 метров?    </vt:lpstr>
      <vt:lpstr>     7. Какому оружию в середине XV в. было дано название мизерикорд (от лат. «милосердие»)?     </vt:lpstr>
      <vt:lpstr>     8. Какое оружие могло достигать 2 метров, держать которое можно было только двумя руками, поэтому названное двуручным?     </vt:lpstr>
      <vt:lpstr>4 Тур</vt:lpstr>
      <vt:lpstr>  Трубадуры – поэты-певцы  </vt:lpstr>
      <vt:lpstr>  Трубадуры – поэты-певцы  </vt:lpstr>
      <vt:lpstr>35 Тур</vt:lpstr>
      <vt:lpstr>Подведение итогов</vt:lpstr>
      <vt:lpstr>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Владимир</cp:lastModifiedBy>
  <cp:revision>58</cp:revision>
  <dcterms:created xsi:type="dcterms:W3CDTF">2011-11-02T10:32:37Z</dcterms:created>
  <dcterms:modified xsi:type="dcterms:W3CDTF">2012-01-28T06:28:55Z</dcterms:modified>
</cp:coreProperties>
</file>