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3" r:id="rId4"/>
    <p:sldId id="266" r:id="rId5"/>
    <p:sldId id="264" r:id="rId6"/>
    <p:sldId id="267" r:id="rId7"/>
    <p:sldId id="275" r:id="rId8"/>
    <p:sldId id="279" r:id="rId9"/>
    <p:sldId id="274" r:id="rId10"/>
    <p:sldId id="273" r:id="rId11"/>
    <p:sldId id="276" r:id="rId12"/>
    <p:sldId id="277" r:id="rId13"/>
    <p:sldId id="269" r:id="rId14"/>
    <p:sldId id="270" r:id="rId15"/>
    <p:sldId id="278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17.04.2026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17.04.2026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17.04.2026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17.04.2026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17.04.2026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620688"/>
            <a:ext cx="7344816" cy="2592288"/>
          </a:xfrm>
        </p:spPr>
        <p:txBody>
          <a:bodyPr>
            <a:normAutofit/>
          </a:bodyPr>
          <a:lstStyle/>
          <a:p>
            <a:pPr algn="ctr"/>
            <a:r>
              <a:rPr lang="ru-RU" sz="36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научно – исследовательских работ учащихся</a:t>
            </a:r>
            <a:endParaRPr lang="ru-RU" sz="3600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19600" y="5867400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Томск 2021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78156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706090"/>
          </a:xfrm>
        </p:spPr>
        <p:txBody>
          <a:bodyPr/>
          <a:lstStyle/>
          <a:p>
            <a:pPr algn="ctr"/>
            <a:r>
              <a:rPr lang="ru-RU" b="1" dirty="0" smtClean="0"/>
              <a:t>Методы исследования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764704"/>
            <a:ext cx="8363272" cy="5709248"/>
          </a:xfrm>
        </p:spPr>
        <p:txBody>
          <a:bodyPr>
            <a:normAutofit fontScale="77500" lnSpcReduction="20000"/>
          </a:bodyPr>
          <a:lstStyle/>
          <a:p>
            <a:endParaRPr lang="ru-RU" dirty="0"/>
          </a:p>
          <a:p>
            <a:r>
              <a:rPr lang="ru-RU" b="1" dirty="0"/>
              <a:t>Теоретические методы </a:t>
            </a:r>
            <a:r>
              <a:rPr lang="ru-RU" dirty="0"/>
              <a:t>характеризуются обобщенностью и абстрактностью. Они определяются по основным мыслительным операциям, какими являются: анализ и синтез, сравнение, абстрагирование и конкретизация, обобщение, формализация, аналогия, </a:t>
            </a:r>
            <a:r>
              <a:rPr lang="ru-RU" dirty="0" smtClean="0"/>
              <a:t>моделирование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  <a:p>
            <a:r>
              <a:rPr lang="ru-RU" b="1" dirty="0"/>
              <a:t>Эмпирических методы. </a:t>
            </a:r>
            <a:r>
              <a:rPr lang="ru-RU" dirty="0"/>
              <a:t>Предмет эмпирического познания – практика и результаты ее деятельности. Результаты исследовательской работы на уровне эмпирики выражаются в обобщении полученного опыта, формировании норм и правил, получении фактов (информации) об объекте, их анализ и </a:t>
            </a:r>
            <a:r>
              <a:rPr lang="ru-RU" dirty="0" smtClean="0"/>
              <a:t>систематизация</a:t>
            </a:r>
          </a:p>
          <a:p>
            <a:endParaRPr lang="ru-RU" dirty="0"/>
          </a:p>
          <a:p>
            <a:r>
              <a:rPr lang="ru-RU" b="1" dirty="0"/>
              <a:t>Математические методы 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    •</a:t>
            </a:r>
            <a:r>
              <a:rPr lang="ru-RU" dirty="0"/>
              <a:t>Статистические методы </a:t>
            </a:r>
          </a:p>
          <a:p>
            <a:pPr marL="0" indent="0">
              <a:buNone/>
            </a:pPr>
            <a:r>
              <a:rPr lang="ru-RU" dirty="0" smtClean="0"/>
              <a:t>     •</a:t>
            </a:r>
            <a:r>
              <a:rPr lang="ru-RU" dirty="0"/>
              <a:t>Методы и модели теории графов и сетевого моделирования </a:t>
            </a:r>
          </a:p>
          <a:p>
            <a:pPr marL="0" indent="0">
              <a:buNone/>
            </a:pPr>
            <a:r>
              <a:rPr lang="ru-RU" dirty="0" smtClean="0"/>
              <a:t>     •</a:t>
            </a:r>
            <a:r>
              <a:rPr lang="ru-RU" dirty="0"/>
              <a:t>Методы и модели динамического программирования </a:t>
            </a:r>
          </a:p>
          <a:p>
            <a:pPr marL="0" indent="0">
              <a:buNone/>
            </a:pPr>
            <a:r>
              <a:rPr lang="ru-RU" dirty="0" smtClean="0"/>
              <a:t>     •</a:t>
            </a:r>
            <a:r>
              <a:rPr lang="ru-RU" dirty="0"/>
              <a:t>Методы и модели массового обслуживания </a:t>
            </a:r>
          </a:p>
          <a:p>
            <a:pPr marL="0" indent="0">
              <a:buNone/>
            </a:pPr>
            <a:r>
              <a:rPr lang="ru-RU" dirty="0" smtClean="0"/>
              <a:t>     •</a:t>
            </a:r>
            <a:r>
              <a:rPr lang="ru-RU" dirty="0"/>
              <a:t>Метод визуализации данных (функции, графики) </a:t>
            </a:r>
          </a:p>
        </p:txBody>
      </p:sp>
    </p:spTree>
    <p:extLst>
      <p:ext uri="{BB962C8B-B14F-4D97-AF65-F5344CB8AC3E}">
        <p14:creationId xmlns:p14="http://schemas.microsoft.com/office/powerpoint/2010/main" val="411937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706090"/>
          </a:xfrm>
        </p:spPr>
        <p:txBody>
          <a:bodyPr/>
          <a:lstStyle/>
          <a:p>
            <a:pPr algn="ctr"/>
            <a:r>
              <a:rPr lang="ru-RU" b="1" dirty="0" smtClean="0"/>
              <a:t>Формулирование гипотезы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412776"/>
            <a:ext cx="8147248" cy="4873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RU" dirty="0" smtClean="0"/>
              <a:t>    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ГИПОТЕЗА </a:t>
            </a:r>
            <a:r>
              <a:rPr lang="ru-RU" altLang="ru-RU" b="1" dirty="0" smtClean="0">
                <a:latin typeface="Times New Roman" pitchFamily="18" charset="0"/>
              </a:rPr>
              <a:t> </a:t>
            </a:r>
            <a:r>
              <a:rPr lang="ru-RU" altLang="ru-RU" dirty="0" smtClean="0">
                <a:latin typeface="Times New Roman" pitchFamily="18" charset="0"/>
              </a:rPr>
              <a:t>-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предположение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о том, как искомый результат будет выглядеть, за счет чего он будет получен, какие взаимосвязи и закономерности будут вскрыты и т.д. </a:t>
            </a:r>
            <a:r>
              <a:rPr lang="ru-RU" altLang="ru-RU" dirty="0">
                <a:latin typeface="Times New Roman" pitchFamily="18" charset="0"/>
              </a:rPr>
              <a:t>Это предварительное условное объяснение некоторого явления</a:t>
            </a:r>
            <a:r>
              <a:rPr lang="ru-RU" altLang="ru-RU" dirty="0" smtClean="0">
                <a:latin typeface="Times New Roman" pitchFamily="18" charset="0"/>
              </a:rPr>
              <a:t>. </a:t>
            </a:r>
            <a:endParaRPr lang="ru-RU" altLang="ru-RU" dirty="0">
              <a:latin typeface="Times New Roman" pitchFamily="18" charset="0"/>
            </a:endParaRPr>
          </a:p>
          <a:p>
            <a:pPr marL="0" indent="0">
              <a:buNone/>
            </a:pPr>
            <a:r>
              <a:rPr lang="ru-RU" altLang="ru-RU" dirty="0" smtClean="0">
                <a:latin typeface="Times New Roman" pitchFamily="18" charset="0"/>
              </a:rPr>
              <a:t>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975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764704"/>
            <a:ext cx="8208912" cy="4873752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НОВИЗНА И ПРАКТИЧЕСКАЯ ЗНАЧИМОСТЬ  </a:t>
            </a:r>
            <a:endParaRPr lang="ru-RU" alt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отража</a:t>
            </a:r>
            <a:r>
              <a:rPr lang="ru-RU" altLang="ru-RU" dirty="0" smtClean="0">
                <a:latin typeface="Times New Roman" pitchFamily="18" charset="0"/>
              </a:rPr>
              <a:t>ю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т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то новое и значимое для науки и практики, что сделал исследователь: анализ известных научных фактов и их оценка автором работы, новое решение известной научной задачи, новая постановка эксперимента и т.д.</a:t>
            </a:r>
            <a:r>
              <a:rPr lang="ru-RU" altLang="ru-RU" dirty="0">
                <a:latin typeface="Times New Roman" pitchFamily="18" charset="0"/>
              </a:rPr>
              <a:t> </a:t>
            </a:r>
            <a:endParaRPr lang="en-US" altLang="ru-RU" dirty="0">
              <a:latin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786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43000"/>
          </a:xfrm>
        </p:spPr>
        <p:txBody>
          <a:bodyPr/>
          <a:lstStyle/>
          <a:p>
            <a:pPr algn="ctr"/>
            <a:r>
              <a:rPr lang="ru-RU" b="1" dirty="0"/>
              <a:t>Требования к содержанию и </a:t>
            </a:r>
            <a:r>
              <a:rPr lang="ru-RU" b="1" dirty="0" smtClean="0"/>
              <a:t>оформлению заключения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91264" cy="4873752"/>
          </a:xfrm>
        </p:spPr>
        <p:txBody>
          <a:bodyPr/>
          <a:lstStyle/>
          <a:p>
            <a:r>
              <a:rPr lang="ru-RU" dirty="0"/>
              <a:t>Основная задача заключения – показать, что поставленная перед работой цель достигнута, </a:t>
            </a:r>
            <a:r>
              <a:rPr lang="ru-RU" dirty="0" smtClean="0"/>
              <a:t>то есть основной </a:t>
            </a:r>
            <a:r>
              <a:rPr lang="ru-RU" dirty="0"/>
              <a:t>результат действительно получен. </a:t>
            </a:r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    Основной </a:t>
            </a:r>
            <a:r>
              <a:rPr lang="ru-RU" dirty="0"/>
              <a:t>результат должен быть соотнесен с заявленной во введении целью </a:t>
            </a:r>
            <a:r>
              <a:rPr lang="ru-RU" dirty="0" smtClean="0"/>
              <a:t>работы,  </a:t>
            </a:r>
            <a:r>
              <a:rPr lang="ru-RU" dirty="0"/>
              <a:t>должен быть четко сформулирован.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В </a:t>
            </a:r>
            <a:r>
              <a:rPr lang="ru-RU" dirty="0"/>
              <a:t>заключении также приводятся интересные следствия из результатов работы, указываются области их применения и другие важные выводы</a:t>
            </a:r>
            <a:r>
              <a:rPr lang="ru-RU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963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Требования к содержанию и </a:t>
            </a:r>
            <a:r>
              <a:rPr lang="ru-RU" b="1" dirty="0" smtClean="0"/>
              <a:t>оформлению списка литературы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412776"/>
            <a:ext cx="8352928" cy="53058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b="1" dirty="0" smtClean="0"/>
              <a:t>Список должен </a:t>
            </a:r>
            <a:r>
              <a:rPr lang="ru-RU" b="1" dirty="0"/>
              <a:t>содержать перечень источников, использованных при написании работы (в алфавитном порядке</a:t>
            </a:r>
            <a:r>
              <a:rPr lang="ru-RU" b="1" dirty="0" smtClean="0"/>
              <a:t>).</a:t>
            </a:r>
          </a:p>
          <a:p>
            <a:endParaRPr lang="ru-RU" b="1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b="1" dirty="0"/>
              <a:t>Примеры составления библиографического описания.</a:t>
            </a:r>
          </a:p>
          <a:p>
            <a:pPr marL="0" indent="0">
              <a:buNone/>
            </a:pPr>
            <a:endParaRPr lang="ru-RU" b="1" dirty="0"/>
          </a:p>
          <a:p>
            <a:r>
              <a:rPr lang="ru-RU" b="1" dirty="0"/>
              <a:t>Книга одного </a:t>
            </a:r>
            <a:r>
              <a:rPr lang="ru-RU" b="1" dirty="0" smtClean="0"/>
              <a:t>автора</a:t>
            </a:r>
            <a:endParaRPr lang="ru-RU" b="1" dirty="0"/>
          </a:p>
          <a:p>
            <a:pPr marL="0" indent="0">
              <a:buNone/>
            </a:pPr>
            <a:r>
              <a:rPr lang="ru-RU" dirty="0"/>
              <a:t>Марков Ю.Г. Социальная экология: взаимодействие общества и природы: учебное пособие / </a:t>
            </a:r>
            <a:r>
              <a:rPr lang="ru-RU" dirty="0" err="1"/>
              <a:t>Ю.Г.Марков</a:t>
            </a:r>
            <a:r>
              <a:rPr lang="ru-RU" dirty="0"/>
              <a:t> - Новосибирск: Наука, </a:t>
            </a:r>
            <a:r>
              <a:rPr lang="ru-RU" dirty="0" smtClean="0"/>
              <a:t>2001</a:t>
            </a:r>
            <a:endParaRPr lang="ru-RU" dirty="0"/>
          </a:p>
          <a:p>
            <a:pPr marL="0" indent="0">
              <a:buNone/>
            </a:pPr>
            <a:endParaRPr lang="ru-RU" b="1" dirty="0"/>
          </a:p>
          <a:p>
            <a:r>
              <a:rPr lang="ru-RU" b="1" dirty="0"/>
              <a:t>Книга двух </a:t>
            </a:r>
            <a:r>
              <a:rPr lang="ru-RU" b="1" dirty="0" smtClean="0"/>
              <a:t>авторов</a:t>
            </a:r>
            <a:endParaRPr lang="ru-RU" b="1" dirty="0"/>
          </a:p>
          <a:p>
            <a:pPr marL="0" indent="0">
              <a:buNone/>
            </a:pPr>
            <a:r>
              <a:rPr lang="ru-RU" dirty="0"/>
              <a:t>Попова Л. В. Отечественные стандарты финансовой отчетности : учеб. пособие / Л. В. Попова, Л. Н. Никулина. – М.: Машиностроение, </a:t>
            </a:r>
            <a:r>
              <a:rPr lang="ru-RU" dirty="0" smtClean="0"/>
              <a:t>2003</a:t>
            </a:r>
            <a:endParaRPr lang="ru-RU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6830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</p:spPr>
        <p:txBody>
          <a:bodyPr/>
          <a:lstStyle/>
          <a:p>
            <a:pPr algn="ctr"/>
            <a:r>
              <a:rPr lang="ru-RU" altLang="ru-RU" b="1" dirty="0"/>
              <a:t>Приложения</a:t>
            </a:r>
            <a:br>
              <a:rPr lang="ru-RU" alt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3568" y="1412776"/>
            <a:ext cx="7467600" cy="4873752"/>
          </a:xfrm>
        </p:spPr>
        <p:txBody>
          <a:bodyPr/>
          <a:lstStyle/>
          <a:p>
            <a:pPr indent="-63500" algn="ctr" defTabSz="952500">
              <a:buNone/>
            </a:pPr>
            <a:endParaRPr lang="ru-RU" altLang="ru-RU" dirty="0"/>
          </a:p>
          <a:p>
            <a:pPr marL="553720" indent="-342900" defTabSz="952500"/>
            <a:r>
              <a:rPr lang="ru-RU" altLang="ru-RU" dirty="0" smtClean="0"/>
              <a:t>   Нумеруются</a:t>
            </a:r>
            <a:endParaRPr lang="ru-RU" altLang="ru-RU" dirty="0"/>
          </a:p>
          <a:p>
            <a:pPr marL="553720" indent="-342900" defTabSz="952500"/>
            <a:r>
              <a:rPr lang="ru-RU" altLang="ru-RU" dirty="0" smtClean="0"/>
              <a:t>   Содержат </a:t>
            </a:r>
            <a:r>
              <a:rPr lang="ru-RU" altLang="ru-RU" dirty="0"/>
              <a:t>название</a:t>
            </a:r>
          </a:p>
          <a:p>
            <a:pPr marL="553720" indent="-342900" defTabSz="952500"/>
            <a:r>
              <a:rPr lang="ru-RU" altLang="ru-RU" dirty="0" smtClean="0"/>
              <a:t>   Имеют </a:t>
            </a:r>
            <a:r>
              <a:rPr lang="ru-RU" altLang="ru-RU" dirty="0"/>
              <a:t>ссылку в основном тексте работы</a:t>
            </a:r>
          </a:p>
          <a:p>
            <a:pPr marL="553720" indent="-342900" defTabSz="952500"/>
            <a:endParaRPr lang="ru-RU" alt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576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998" y="2362200"/>
            <a:ext cx="3112402" cy="2748136"/>
          </a:xfrm>
        </p:spPr>
        <p:txBody>
          <a:bodyPr/>
          <a:lstStyle/>
          <a:p>
            <a:pPr algn="ctr"/>
            <a:r>
              <a:rPr lang="ru-RU" b="1" dirty="0" smtClean="0"/>
              <a:t>СПАСИБО ЗА ВНИМАНИЕ!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9197">
            <a:off x="3059755" y="360716"/>
            <a:ext cx="3590809" cy="51816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2446">
            <a:off x="5233232" y="1641585"/>
            <a:ext cx="3467772" cy="497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54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706090"/>
          </a:xfrm>
        </p:spPr>
        <p:txBody>
          <a:bodyPr/>
          <a:lstStyle/>
          <a:p>
            <a:pPr algn="ctr"/>
            <a:r>
              <a:rPr lang="ru-RU" b="1" dirty="0" smtClean="0"/>
              <a:t>Структура научной работы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147248" cy="5205192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r>
              <a:rPr lang="ru-RU" dirty="0" smtClean="0"/>
              <a:t>Титульный лист</a:t>
            </a:r>
          </a:p>
          <a:p>
            <a:r>
              <a:rPr lang="ru-RU" dirty="0" smtClean="0"/>
              <a:t>Оглавление (содержание)</a:t>
            </a:r>
          </a:p>
          <a:p>
            <a:r>
              <a:rPr lang="ru-RU" dirty="0" smtClean="0"/>
              <a:t>Введение</a:t>
            </a:r>
          </a:p>
          <a:p>
            <a:r>
              <a:rPr lang="ru-RU" dirty="0" smtClean="0"/>
              <a:t>Основная часть</a:t>
            </a:r>
          </a:p>
          <a:p>
            <a:r>
              <a:rPr lang="ru-RU" dirty="0" smtClean="0"/>
              <a:t>Заключение</a:t>
            </a:r>
          </a:p>
          <a:p>
            <a:r>
              <a:rPr lang="ru-RU" dirty="0" smtClean="0"/>
              <a:t>Литература</a:t>
            </a:r>
          </a:p>
          <a:p>
            <a:r>
              <a:rPr lang="ru-RU" dirty="0" smtClean="0"/>
              <a:t>Приложения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809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781128"/>
          </a:xfrm>
        </p:spPr>
        <p:txBody>
          <a:bodyPr/>
          <a:lstStyle/>
          <a:p>
            <a:r>
              <a:rPr lang="ru-RU" dirty="0" smtClean="0"/>
              <a:t>Наименование учебного заведения</a:t>
            </a:r>
          </a:p>
          <a:p>
            <a:r>
              <a:rPr lang="ru-RU" dirty="0" smtClean="0"/>
              <a:t>Тема работы (прописными буквами)</a:t>
            </a:r>
          </a:p>
          <a:p>
            <a:r>
              <a:rPr lang="ru-RU" dirty="0" smtClean="0"/>
              <a:t>ФИ автора работы, класс</a:t>
            </a:r>
          </a:p>
          <a:p>
            <a:r>
              <a:rPr lang="ru-RU" dirty="0" smtClean="0"/>
              <a:t>ФИО руководителя работы</a:t>
            </a:r>
          </a:p>
          <a:p>
            <a:r>
              <a:rPr lang="ru-RU" dirty="0" smtClean="0"/>
              <a:t>Город и год</a:t>
            </a:r>
          </a:p>
          <a:p>
            <a:endParaRPr lang="ru-RU" b="1" dirty="0" smtClean="0"/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Требования к содержанию и оформлению титульного листа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71148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62600" y="2286000"/>
            <a:ext cx="3490664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Пример титульного листа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16" y="35479"/>
            <a:ext cx="5257800" cy="6822521"/>
          </a:xfrm>
        </p:spPr>
      </p:pic>
    </p:spTree>
    <p:extLst>
      <p:ext uri="{BB962C8B-B14F-4D97-AF65-F5344CB8AC3E}">
        <p14:creationId xmlns:p14="http://schemas.microsoft.com/office/powerpoint/2010/main" val="19416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43000"/>
          </a:xfrm>
        </p:spPr>
        <p:txBody>
          <a:bodyPr/>
          <a:lstStyle/>
          <a:p>
            <a:pPr algn="ctr"/>
            <a:r>
              <a:rPr lang="ru-RU" b="1" dirty="0"/>
              <a:t>Требования к содержанию и </a:t>
            </a:r>
            <a:r>
              <a:rPr lang="ru-RU" b="1" dirty="0" smtClean="0"/>
              <a:t>оформлению оглавления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91264" cy="4873752"/>
          </a:xfrm>
        </p:spPr>
        <p:txBody>
          <a:bodyPr/>
          <a:lstStyle/>
          <a:p>
            <a:r>
              <a:rPr lang="ru-RU" dirty="0" smtClean="0"/>
              <a:t>Заголовки </a:t>
            </a:r>
            <a:r>
              <a:rPr lang="ru-RU" dirty="0"/>
              <a:t>глав и параграфов печатаются строчными буквами; после каждого заголовка (введение, название главы, параграф, список литературы, приложения) указывается страница, с которой начинается изложение содержания этого текста в работе без слова «</a:t>
            </a:r>
            <a:r>
              <a:rPr lang="ru-RU" dirty="0" err="1"/>
              <a:t>стр</a:t>
            </a:r>
            <a:r>
              <a:rPr lang="ru-RU" dirty="0"/>
              <a:t>»/«страница».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Главы </a:t>
            </a:r>
            <a:r>
              <a:rPr lang="ru-RU" dirty="0"/>
              <a:t>нумеруются римскими цифрами, параграфы – арабскими.</a:t>
            </a:r>
            <a:endParaRPr lang="ru-RU" dirty="0" smtClean="0"/>
          </a:p>
          <a:p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6160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txBody>
          <a:bodyPr/>
          <a:lstStyle/>
          <a:p>
            <a:pPr algn="ctr"/>
            <a:r>
              <a:rPr lang="ru-RU" b="1" dirty="0"/>
              <a:t>Требования к содержанию и оформлению </a:t>
            </a:r>
            <a:r>
              <a:rPr lang="ru-RU" b="1" dirty="0" smtClean="0"/>
              <a:t>введения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</a:p>
          <a:p>
            <a:r>
              <a:rPr lang="ru-RU" dirty="0" smtClean="0"/>
              <a:t>Цель</a:t>
            </a:r>
          </a:p>
          <a:p>
            <a:r>
              <a:rPr lang="ru-RU" dirty="0" smtClean="0"/>
              <a:t>Задачи</a:t>
            </a:r>
          </a:p>
          <a:p>
            <a:r>
              <a:rPr lang="ru-RU" dirty="0"/>
              <a:t>О</a:t>
            </a:r>
            <a:r>
              <a:rPr lang="ru-RU" dirty="0" smtClean="0"/>
              <a:t>бъект</a:t>
            </a:r>
          </a:p>
          <a:p>
            <a:r>
              <a:rPr lang="ru-RU" dirty="0" smtClean="0"/>
              <a:t>Предмет</a:t>
            </a:r>
          </a:p>
          <a:p>
            <a:r>
              <a:rPr lang="ru-RU" dirty="0" smtClean="0"/>
              <a:t>Методы</a:t>
            </a:r>
          </a:p>
          <a:p>
            <a:r>
              <a:rPr lang="ru-RU" dirty="0" smtClean="0"/>
              <a:t>Гипотеза</a:t>
            </a:r>
          </a:p>
          <a:p>
            <a:r>
              <a:rPr lang="ru-RU" dirty="0" smtClean="0"/>
              <a:t>Новизна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350" y="1855914"/>
            <a:ext cx="360045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22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Формулирование цели и задач исследования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1556792"/>
            <a:ext cx="8147248" cy="4873752"/>
          </a:xfrm>
        </p:spPr>
        <p:txBody>
          <a:bodyPr/>
          <a:lstStyle/>
          <a:p>
            <a:pPr marL="0" indent="0">
              <a:buNone/>
            </a:pPr>
            <a:r>
              <a:rPr lang="ru-RU" altLang="ru-RU" b="1" dirty="0" smtClean="0">
                <a:latin typeface="Times New Roman" pitchFamily="18" charset="0"/>
              </a:rPr>
              <a:t>ЦЕЛЬ – </a:t>
            </a:r>
            <a:r>
              <a:rPr lang="ru-RU" altLang="ru-RU" dirty="0" smtClean="0">
                <a:latin typeface="Times New Roman" pitchFamily="18" charset="0"/>
              </a:rPr>
              <a:t>это п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редположение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о конечном результате деятельности исследователя</a:t>
            </a:r>
            <a:r>
              <a:rPr lang="ru-RU" altLang="ru-RU" dirty="0" smtClean="0">
                <a:latin typeface="Times New Roman" pitchFamily="18" charset="0"/>
              </a:rPr>
              <a:t>.</a:t>
            </a:r>
            <a:endParaRPr lang="ru-RU" altLang="ru-RU" dirty="0">
              <a:latin typeface="Times New Roman" pitchFamily="18" charset="0"/>
            </a:endParaRPr>
          </a:p>
          <a:p>
            <a:r>
              <a:rPr lang="ru-RU" altLang="ru-RU" dirty="0" smtClean="0">
                <a:latin typeface="Times New Roman" pitchFamily="18" charset="0"/>
              </a:rPr>
              <a:t> </a:t>
            </a:r>
            <a:r>
              <a:rPr lang="ru-RU" altLang="ru-RU" dirty="0">
                <a:latin typeface="Times New Roman" pitchFamily="18" charset="0"/>
              </a:rPr>
              <a:t>Должна быть конкретной и реально достижимой.      </a:t>
            </a:r>
          </a:p>
          <a:p>
            <a:r>
              <a:rPr lang="ru-RU" altLang="ru-RU" dirty="0">
                <a:latin typeface="Times New Roman" pitchFamily="18" charset="0"/>
              </a:rPr>
              <a:t> </a:t>
            </a:r>
            <a:r>
              <a:rPr lang="ru-RU" altLang="ru-RU" dirty="0" smtClean="0">
                <a:latin typeface="Times New Roman" pitchFamily="18" charset="0"/>
              </a:rPr>
              <a:t>М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ожет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начинаться со слов: сравнить…, выяснить…, установить…, разработать…, найти…, определить…, вскрыть…</a:t>
            </a:r>
            <a:r>
              <a:rPr lang="ru-RU" altLang="ru-RU" dirty="0">
                <a:latin typeface="Times New Roman" pitchFamily="18" charset="0"/>
              </a:rPr>
              <a:t> </a:t>
            </a:r>
            <a:endParaRPr lang="ru-RU" altLang="ru-RU" dirty="0" smtClean="0">
              <a:latin typeface="Times New Roman" pitchFamily="18" charset="0"/>
            </a:endParaRPr>
          </a:p>
          <a:p>
            <a:endParaRPr lang="ru-RU" altLang="ru-RU" b="1" dirty="0" smtClean="0">
              <a:latin typeface="Times New Roman" pitchFamily="18" charset="0"/>
            </a:endParaRPr>
          </a:p>
          <a:p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представляют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собой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этапы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достижения цели, план исследования.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Оптимальное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количество задач – от 3 до 6.</a:t>
            </a:r>
            <a:r>
              <a:rPr lang="ru-RU" altLang="ru-RU" dirty="0">
                <a:latin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257800"/>
            <a:ext cx="1524349" cy="14782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5251723"/>
            <a:ext cx="2445242" cy="149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47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476672"/>
            <a:ext cx="8291264" cy="6213304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/>
              <a:t>Объект исследования: </a:t>
            </a:r>
            <a:r>
              <a:rPr lang="ru-RU" dirty="0"/>
              <a:t>иконопись</a:t>
            </a:r>
            <a:endParaRPr lang="ru-RU" sz="2000" dirty="0"/>
          </a:p>
          <a:p>
            <a:r>
              <a:rPr lang="ru-RU" b="1" dirty="0"/>
              <a:t>Предмет исследования:</a:t>
            </a:r>
            <a:r>
              <a:rPr lang="ru-RU" dirty="0"/>
              <a:t> икона Божьей Матери </a:t>
            </a:r>
            <a:r>
              <a:rPr lang="ru-RU" dirty="0" err="1"/>
              <a:t>Неупиваемая</a:t>
            </a:r>
            <a:r>
              <a:rPr lang="ru-RU" dirty="0"/>
              <a:t> Чаша</a:t>
            </a:r>
            <a:endParaRPr lang="ru-RU" sz="2000" dirty="0"/>
          </a:p>
          <a:p>
            <a:r>
              <a:rPr lang="ru-RU" b="1" dirty="0"/>
              <a:t>Цель:</a:t>
            </a:r>
            <a:r>
              <a:rPr lang="ru-RU" dirty="0"/>
              <a:t> изготовление красок в лабораторных условиях для написания иконы Божьей Матери </a:t>
            </a:r>
            <a:r>
              <a:rPr lang="ru-RU" dirty="0" err="1"/>
              <a:t>Неупиваемая</a:t>
            </a:r>
            <a:r>
              <a:rPr lang="ru-RU" dirty="0"/>
              <a:t> Чаша.</a:t>
            </a:r>
            <a:endParaRPr lang="ru-RU" sz="2000" dirty="0"/>
          </a:p>
          <a:p>
            <a:r>
              <a:rPr lang="ru-RU" b="1" dirty="0"/>
              <a:t>Задачи:</a:t>
            </a:r>
            <a:endParaRPr lang="ru-RU" sz="2000" dirty="0"/>
          </a:p>
          <a:p>
            <a:pPr lvl="3"/>
            <a:r>
              <a:rPr lang="ru-RU" dirty="0"/>
              <a:t>Изучить историю иконописи и способы получения красок в период становление русской иконописи</a:t>
            </a:r>
            <a:endParaRPr lang="ru-RU" sz="1600" dirty="0"/>
          </a:p>
          <a:p>
            <a:pPr lvl="3"/>
            <a:r>
              <a:rPr lang="ru-RU" dirty="0"/>
              <a:t>Познакомиться с историей канонов иконописи</a:t>
            </a:r>
            <a:endParaRPr lang="ru-RU" sz="1600" dirty="0"/>
          </a:p>
          <a:p>
            <a:pPr lvl="3"/>
            <a:r>
              <a:rPr lang="ru-RU" dirty="0"/>
              <a:t>Изучить историю происхождения иконы Божьей Матери </a:t>
            </a:r>
            <a:r>
              <a:rPr lang="ru-RU" dirty="0" err="1"/>
              <a:t>Неупиваемая</a:t>
            </a:r>
            <a:r>
              <a:rPr lang="ru-RU" dirty="0"/>
              <a:t> Чаша</a:t>
            </a:r>
            <a:endParaRPr lang="ru-RU" sz="1600" dirty="0"/>
          </a:p>
          <a:p>
            <a:pPr lvl="3"/>
            <a:r>
              <a:rPr lang="ru-RU" dirty="0"/>
              <a:t>В лабораторных условиях изготовить краски для написания икон</a:t>
            </a:r>
            <a:endParaRPr lang="ru-RU" sz="1600" dirty="0"/>
          </a:p>
          <a:p>
            <a:pPr lvl="3"/>
            <a:r>
              <a:rPr lang="ru-RU" dirty="0"/>
              <a:t>Написать икону Божьей Матери </a:t>
            </a:r>
            <a:r>
              <a:rPr lang="ru-RU" dirty="0" err="1"/>
              <a:t>Неупиваемая</a:t>
            </a:r>
            <a:r>
              <a:rPr lang="ru-RU" dirty="0"/>
              <a:t> Чаша полученными красками</a:t>
            </a:r>
            <a:endParaRPr lang="ru-RU" sz="1600" dirty="0"/>
          </a:p>
          <a:p>
            <a:r>
              <a:rPr lang="ru-RU" b="1" dirty="0"/>
              <a:t>Проблематика (гипотеза):</a:t>
            </a:r>
            <a:r>
              <a:rPr lang="ru-RU" dirty="0"/>
              <a:t> работая с химическими веществами возможно изготовить краски в лабораторных условиях для написания икон.</a:t>
            </a:r>
            <a:endParaRPr lang="ru-RU" sz="2000" dirty="0"/>
          </a:p>
          <a:p>
            <a:r>
              <a:rPr lang="ru-RU" b="1" dirty="0"/>
              <a:t>Методы исследования:</a:t>
            </a:r>
            <a:endParaRPr lang="ru-RU" sz="2000" dirty="0"/>
          </a:p>
          <a:p>
            <a:r>
              <a:rPr lang="ru-RU" dirty="0">
                <a:sym typeface="Symbol" panose="05050102010706020507" pitchFamily="18" charset="2"/>
              </a:rPr>
              <a:t></a:t>
            </a:r>
            <a:r>
              <a:rPr lang="ru-RU" dirty="0"/>
              <a:t> Изучение и анализ по проблеме исследования</a:t>
            </a:r>
            <a:endParaRPr lang="ru-RU" sz="2000" dirty="0"/>
          </a:p>
          <a:p>
            <a:r>
              <a:rPr lang="ru-RU" dirty="0">
                <a:sym typeface="Symbol" panose="05050102010706020507" pitchFamily="18" charset="2"/>
              </a:rPr>
              <a:t></a:t>
            </a:r>
            <a:r>
              <a:rPr lang="ru-RU" dirty="0"/>
              <a:t> Эксперимент: химические методы получения пигментов и красок на их основе</a:t>
            </a:r>
            <a:endParaRPr lang="ru-RU" sz="2000" dirty="0"/>
          </a:p>
          <a:p>
            <a:r>
              <a:rPr lang="ru-RU" dirty="0">
                <a:sym typeface="Symbol" panose="05050102010706020507" pitchFamily="18" charset="2"/>
              </a:rPr>
              <a:t></a:t>
            </a:r>
            <a:r>
              <a:rPr lang="ru-RU" dirty="0"/>
              <a:t> Обработка и анализ данных эксперимента</a:t>
            </a:r>
            <a:endParaRPr lang="ru-RU" sz="2000" dirty="0"/>
          </a:p>
          <a:p>
            <a:r>
              <a:rPr lang="ru-RU" dirty="0"/>
              <a:t>Данный проект может послужить теоретической основой на уроках истории, </a:t>
            </a:r>
            <a:r>
              <a:rPr lang="ru-RU" dirty="0" err="1"/>
              <a:t>ОРКиСЭ</a:t>
            </a:r>
            <a:r>
              <a:rPr lang="ru-RU" dirty="0"/>
              <a:t>, краеведения, а также при изучении неорганической химии.</a:t>
            </a:r>
            <a:endParaRPr lang="ru-RU" sz="2000" dirty="0"/>
          </a:p>
          <a:p>
            <a:pPr marL="0" indent="0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1036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562074"/>
          </a:xfrm>
        </p:spPr>
        <p:txBody>
          <a:bodyPr/>
          <a:lstStyle/>
          <a:p>
            <a:pPr algn="ctr"/>
            <a:r>
              <a:rPr lang="ru-RU" b="1" dirty="0" smtClean="0"/>
              <a:t>Объект и предмет исследования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052736"/>
            <a:ext cx="8280920" cy="487375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Пример 1.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ru-RU" altLang="ru-RU" dirty="0">
                <a:latin typeface="Times New Roman" pitchFamily="18" charset="0"/>
              </a:rPr>
              <a:t>   Объект</a:t>
            </a:r>
            <a:r>
              <a:rPr lang="en-US" altLang="ru-RU" dirty="0">
                <a:latin typeface="Times New Roman" pitchFamily="18" charset="0"/>
              </a:rPr>
              <a:t>:</a:t>
            </a:r>
            <a:r>
              <a:rPr lang="ru-RU" altLang="ru-RU" dirty="0">
                <a:latin typeface="Times New Roman" pitchFamily="18" charset="0"/>
              </a:rPr>
              <a:t> микрорайон города.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ru-RU" altLang="ru-RU" dirty="0">
                <a:latin typeface="Times New Roman" pitchFamily="18" charset="0"/>
              </a:rPr>
              <a:t>   Предмет</a:t>
            </a:r>
            <a:r>
              <a:rPr lang="en-US" altLang="ru-RU" dirty="0">
                <a:latin typeface="Times New Roman" pitchFamily="18" charset="0"/>
              </a:rPr>
              <a:t>:</a:t>
            </a:r>
            <a:r>
              <a:rPr lang="ru-RU" altLang="ru-RU" dirty="0">
                <a:latin typeface="Times New Roman" pitchFamily="18" charset="0"/>
              </a:rPr>
              <a:t> степень загазованности улиц, способы озеленения района.</a:t>
            </a:r>
          </a:p>
          <a:p>
            <a:pPr>
              <a:spcBef>
                <a:spcPct val="50000"/>
              </a:spcBef>
            </a:pPr>
            <a:r>
              <a:rPr lang="ru-RU" altLang="ru-RU" b="1" dirty="0" smtClean="0">
                <a:latin typeface="Times New Roman" pitchFamily="18" charset="0"/>
              </a:rPr>
              <a:t>Пример 2</a:t>
            </a:r>
            <a:r>
              <a:rPr lang="ru-RU" altLang="ru-RU" b="1" dirty="0">
                <a:latin typeface="Times New Roman" pitchFamily="18" charset="0"/>
              </a:rPr>
              <a:t>.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ru-RU" altLang="ru-RU" dirty="0">
                <a:latin typeface="Times New Roman" pitchFamily="18" charset="0"/>
              </a:rPr>
              <a:t>   Объект</a:t>
            </a:r>
            <a:r>
              <a:rPr lang="en-US" altLang="ru-RU" dirty="0">
                <a:latin typeface="Times New Roman" pitchFamily="18" charset="0"/>
              </a:rPr>
              <a:t>:</a:t>
            </a:r>
            <a:r>
              <a:rPr lang="ru-RU" altLang="ru-RU" dirty="0">
                <a:latin typeface="Times New Roman" pitchFamily="18" charset="0"/>
              </a:rPr>
              <a:t> романтизм и реализм как литературные направления.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ru-RU" altLang="ru-RU" dirty="0">
                <a:latin typeface="Times New Roman" pitchFamily="18" charset="0"/>
              </a:rPr>
              <a:t>   Предмет</a:t>
            </a:r>
            <a:r>
              <a:rPr lang="en-US" altLang="ru-RU" dirty="0">
                <a:latin typeface="Times New Roman" pitchFamily="18" charset="0"/>
              </a:rPr>
              <a:t>:</a:t>
            </a:r>
            <a:r>
              <a:rPr lang="ru-RU" altLang="ru-RU" dirty="0">
                <a:latin typeface="Times New Roman" pitchFamily="18" charset="0"/>
              </a:rPr>
              <a:t> романтические и реалистические начала в образе Евгения Базарова.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043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129</TotalTime>
  <Words>739</Words>
  <Application>Microsoft Office PowerPoint</Application>
  <PresentationFormat>Экран (4:3)</PresentationFormat>
  <Paragraphs>100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Century Schoolbook</vt:lpstr>
      <vt:lpstr>Symbol</vt:lpstr>
      <vt:lpstr>Times New Roman</vt:lpstr>
      <vt:lpstr>Wingdings</vt:lpstr>
      <vt:lpstr>Wingdings 2</vt:lpstr>
      <vt:lpstr>Эркер</vt:lpstr>
      <vt:lpstr>Структура научно – исследовательских работ учащихся</vt:lpstr>
      <vt:lpstr>Структура научной работы</vt:lpstr>
      <vt:lpstr>Требования к содержанию и оформлению титульного листа</vt:lpstr>
      <vt:lpstr>Пример титульного листа</vt:lpstr>
      <vt:lpstr>Требования к содержанию и оформлению оглавления</vt:lpstr>
      <vt:lpstr>Требования к содержанию и оформлению введения</vt:lpstr>
      <vt:lpstr>Формулирование цели и задач исследования</vt:lpstr>
      <vt:lpstr>Презентация PowerPoint</vt:lpstr>
      <vt:lpstr>Объект и предмет исследования</vt:lpstr>
      <vt:lpstr>Методы исследования</vt:lpstr>
      <vt:lpstr>Формулирование гипотезы</vt:lpstr>
      <vt:lpstr>Презентация PowerPoint</vt:lpstr>
      <vt:lpstr>Требования к содержанию и оформлению заключения</vt:lpstr>
      <vt:lpstr>Требования к содержанию и оформлению списка литературы</vt:lpstr>
      <vt:lpstr>Приложения 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19</cp:revision>
  <dcterms:created xsi:type="dcterms:W3CDTF">2014-05-26T08:35:28Z</dcterms:created>
  <dcterms:modified xsi:type="dcterms:W3CDTF">2026-04-17T02:10:50Z</dcterms:modified>
</cp:coreProperties>
</file>